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nelope.vub.be/" TargetMode="External"/><Relationship Id="rId3" Type="http://schemas.openxmlformats.org/officeDocument/2006/relationships/hyperlink" Target="https://penelope.vub.b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General - Project Presentation</a:t>
            </a:r>
            <a:endParaRPr/>
          </a:p>
          <a:p>
            <a:pPr indent="0" lvl="0" marL="0" rtl="0" algn="l">
              <a:spcBef>
                <a:spcPts val="0"/>
              </a:spcBef>
              <a:spcAft>
                <a:spcPts val="0"/>
              </a:spcAft>
              <a:buNone/>
            </a:pPr>
            <a:r>
              <a:rPr lang="it-IT"/>
              <a:t>In November 2019, the city of Venice was hit by an extreme tide of 187cm, causing a catastrophic flooding known as "Aqua Granda". The flood had a devastating impact not only on ground floors, shops, and historical buildings, but above all it damaged an already fragmented and weakened local community and its socio-economic fabric. Behind the sensationalistic images of an extreme event captured by international media, lies a vulnerable ecosystem and population that, for centuries, has been developing alternatives to live in balance with nature. The AquaGranda (AG) project is a living digital community-memory about this collective struggle, unfortunately common to many other coastal areas around the world.</a:t>
            </a:r>
            <a:br>
              <a:rPr lang="it-IT"/>
            </a:br>
            <a:r>
              <a:rPr lang="it-IT"/>
              <a:t>Using leading-edge open-source data collection and analysis methods and AI tools developed in the EU project ODYCCEUS, the project archives data from numerous sources such as social media, meteorological measurements, and administrative reports. The AG digital community memory allows anyone to access, augment and (re)interpret its contents. Its scope is to highlight the role of memory in activating processes of community-driven design of climate change mitigation strategies and facilitate climate-change adaptation. The project aims to raise awareness locally and internationally, and to help the community self-organize, according to major sustainability principles.</a:t>
            </a:r>
            <a:endParaRPr/>
          </a:p>
        </p:txBody>
      </p:sp>
      <p:sp>
        <p:nvSpPr>
          <p:cNvPr id="71" name="Google Shape;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93515c6ab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Gathering memories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Automatic retrieving - </a:t>
            </a:r>
            <a:r>
              <a:rPr lang="it-IT" sz="1100">
                <a:latin typeface="Arial"/>
                <a:ea typeface="Arial"/>
                <a:cs typeface="Arial"/>
                <a:sym typeface="Arial"/>
              </a:rPr>
              <a:t>A significant portion of the information about this high tide was spontaneously shared online at the time of the 2019 high tide. The Web and its apps, which are now easily accessible even during extreme events, allowed anyone who wished to do so to report online in real time, stories and emotions experienced in every corner of the city. Social media could therefore be used as a time machine for Web 'archaeologists' in order to digitally memorize how the event was perceived by the community when it took place. This was our attempt in the creation of the archives and the subsequent exhibition.</a:t>
            </a:r>
            <a:endParaRPr sz="1100">
              <a:latin typeface="Arial"/>
              <a:ea typeface="Arial"/>
              <a:cs typeface="Arial"/>
              <a:sym typeface="Arial"/>
            </a:endParaRPr>
          </a:p>
          <a:p>
            <a:pPr indent="0" lvl="0" marL="0" rtl="0" algn="l">
              <a:spcBef>
                <a:spcPts val="0"/>
              </a:spcBef>
              <a:spcAft>
                <a:spcPts val="0"/>
              </a:spcAft>
              <a:buNone/>
            </a:pPr>
            <a:r>
              <a:rPr lang="it-IT" sz="1100">
                <a:latin typeface="Arial"/>
                <a:ea typeface="Arial"/>
                <a:cs typeface="Arial"/>
                <a:sym typeface="Arial"/>
              </a:rPr>
              <a:t>One of the critical issues in the creation of this memory was to define a strategy for finding, collecting and cataloguing online information about the event. The automation of data collection, through open-source programmes developed and used in the ODYCCEUS project (such as DMI-4CAT and</a:t>
            </a:r>
            <a:r>
              <a:rPr lang="it-IT" sz="1100">
                <a:uFill>
                  <a:noFill/>
                </a:uFill>
                <a:latin typeface="Arial"/>
                <a:ea typeface="Arial"/>
                <a:cs typeface="Arial"/>
                <a:sym typeface="Arial"/>
                <a:hlinkClick r:id="rId2"/>
              </a:rPr>
              <a:t> </a:t>
            </a:r>
            <a:r>
              <a:rPr lang="it-IT" sz="1100" u="sng">
                <a:solidFill>
                  <a:schemeClr val="hlink"/>
                </a:solidFill>
                <a:latin typeface="Arial"/>
                <a:ea typeface="Arial"/>
                <a:cs typeface="Arial"/>
                <a:sym typeface="Arial"/>
                <a:hlinkClick r:id="rId3"/>
              </a:rPr>
              <a:t>Penelope</a:t>
            </a:r>
            <a:r>
              <a:rPr lang="it-IT" sz="1100">
                <a:latin typeface="Arial"/>
                <a:ea typeface="Arial"/>
                <a:cs typeface="Arial"/>
                <a:sym typeface="Arial"/>
              </a:rPr>
              <a:t> ), makes it possible to collect large volumes of data from social media in a short time.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rPr lang="it-IT"/>
              <a:t>Community memory campaign - The AG project is special because of its relationship with technology. The same digital technologies and platforms that made our world more fragmented, polarized, and focused on the present, through AG have proved that they can help us to create, exchange, preserve, and activate memories and trigger collective action.</a:t>
            </a:r>
            <a:endParaRPr/>
          </a:p>
          <a:p>
            <a:pPr indent="0" lvl="0" marL="0" rtl="0" algn="l">
              <a:lnSpc>
                <a:spcPct val="115000"/>
              </a:lnSpc>
              <a:spcBef>
                <a:spcPts val="1200"/>
              </a:spcBef>
              <a:spcAft>
                <a:spcPts val="0"/>
              </a:spcAft>
              <a:buClr>
                <a:schemeClr val="dk1"/>
              </a:buClr>
              <a:buSzPts val="1100"/>
              <a:buFont typeface="Arial"/>
              <a:buNone/>
            </a:pPr>
            <a:r>
              <a:rPr lang="it-IT"/>
              <a:t>To ensure inclusivity, the project carried out a "memory donation" campaign aimed at those categories of citizens who are usually excluded by the digital divide. Thousands of audio-visual memory fragments were collected in this way and uploaded to the AG platform.</a:t>
            </a:r>
            <a:endParaRPr/>
          </a:p>
          <a:p>
            <a:pPr indent="0" lvl="0" marL="0" rtl="0" algn="l">
              <a:spcBef>
                <a:spcPts val="1200"/>
              </a:spcBef>
              <a:spcAft>
                <a:spcPts val="0"/>
              </a:spcAft>
              <a:buNone/>
            </a:pPr>
            <a:r>
              <a:t/>
            </a:r>
            <a:endParaRPr/>
          </a:p>
        </p:txBody>
      </p:sp>
      <p:sp>
        <p:nvSpPr>
          <p:cNvPr id="76" name="Google Shape;76;g2393515c6a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93515c6ab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How to transform memories in community’s heritage</a:t>
            </a:r>
            <a:endParaRPr/>
          </a:p>
        </p:txBody>
      </p:sp>
      <p:sp>
        <p:nvSpPr>
          <p:cNvPr id="83" name="Google Shape;83;g2393515c6ab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93515c6ab_0_2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summary activities 2021-2023</a:t>
            </a:r>
            <a:endParaRPr/>
          </a:p>
        </p:txBody>
      </p:sp>
      <p:sp>
        <p:nvSpPr>
          <p:cNvPr id="155" name="Google Shape;155;g2393515c6ab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it-IT"/>
              <a:t>Both documentation and reproduction of the </a:t>
            </a:r>
            <a:r>
              <a:rPr lang="it-IT"/>
              <a:t>catastrophic</a:t>
            </a:r>
            <a:r>
              <a:rPr lang="it-IT"/>
              <a:t> event</a:t>
            </a:r>
            <a:endParaRPr/>
          </a:p>
        </p:txBody>
      </p:sp>
      <p:sp>
        <p:nvSpPr>
          <p:cNvPr id="162" name="Google Shape;1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youtube.com/watch?v=BsC3kqq2tt0"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8.png"/><Relationship Id="rId13" Type="http://schemas.openxmlformats.org/officeDocument/2006/relationships/image" Target="../media/image10.png"/><Relationship Id="rId12"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3.png"/><Relationship Id="rId15" Type="http://schemas.openxmlformats.org/officeDocument/2006/relationships/image" Target="../media/image19.png"/><Relationship Id="rId1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23.png"/><Relationship Id="rId7" Type="http://schemas.openxmlformats.org/officeDocument/2006/relationships/image" Target="../media/image4.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hyperlink" Target="http://www.youtube.com/watch?v=Yn_i6LfoFEA" TargetMode="External"/><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9" name="Google Shape;59;p13"/>
          <p:cNvPicPr preferRelativeResize="0"/>
          <p:nvPr/>
        </p:nvPicPr>
        <p:blipFill rotWithShape="1">
          <a:blip r:embed="rId3">
            <a:alphaModFix/>
          </a:blip>
          <a:srcRect b="0" l="0" r="0" t="0"/>
          <a:stretch/>
        </p:blipFill>
        <p:spPr>
          <a:xfrm>
            <a:off x="-129795" y="-3175"/>
            <a:ext cx="12318540" cy="6957940"/>
          </a:xfrm>
          <a:prstGeom prst="rect">
            <a:avLst/>
          </a:prstGeom>
          <a:noFill/>
          <a:ln>
            <a:noFill/>
          </a:ln>
        </p:spPr>
      </p:pic>
      <p:pic>
        <p:nvPicPr>
          <p:cNvPr descr="Immagine che contiene disegnando, segnale, luce&#10;&#10;Descrizione generata automaticamente" id="60" name="Google Shape;60;p13"/>
          <p:cNvPicPr preferRelativeResize="0"/>
          <p:nvPr/>
        </p:nvPicPr>
        <p:blipFill rotWithShape="1">
          <a:blip r:embed="rId4">
            <a:alphaModFix/>
          </a:blip>
          <a:srcRect b="0" l="0" r="0" t="0"/>
          <a:stretch/>
        </p:blipFill>
        <p:spPr>
          <a:xfrm>
            <a:off x="8230349" y="5782246"/>
            <a:ext cx="3087900" cy="914950"/>
          </a:xfrm>
          <a:prstGeom prst="rect">
            <a:avLst/>
          </a:prstGeom>
          <a:noFill/>
          <a:ln>
            <a:noFill/>
          </a:ln>
        </p:spPr>
      </p:pic>
      <p:sp>
        <p:nvSpPr>
          <p:cNvPr id="61" name="Google Shape;61;p13"/>
          <p:cNvSpPr txBox="1"/>
          <p:nvPr/>
        </p:nvSpPr>
        <p:spPr>
          <a:xfrm>
            <a:off x="807452" y="2291347"/>
            <a:ext cx="629920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it-IT" sz="3600">
                <a:solidFill>
                  <a:schemeClr val="lt2"/>
                </a:solidFill>
                <a:latin typeface="Avenir"/>
                <a:ea typeface="Avenir"/>
                <a:cs typeface="Avenir"/>
                <a:sym typeface="Avenir"/>
              </a:rPr>
              <a:t>Creating a Community Digital Memory Archive</a:t>
            </a:r>
            <a:endParaRPr i="1" sz="3600">
              <a:solidFill>
                <a:schemeClr val="lt2"/>
              </a:solidFill>
              <a:latin typeface="Avenir"/>
              <a:ea typeface="Avenir"/>
              <a:cs typeface="Avenir"/>
              <a:sym typeface="Avenir"/>
            </a:endParaRPr>
          </a:p>
        </p:txBody>
      </p:sp>
      <p:grpSp>
        <p:nvGrpSpPr>
          <p:cNvPr id="62" name="Google Shape;62;p13"/>
          <p:cNvGrpSpPr/>
          <p:nvPr/>
        </p:nvGrpSpPr>
        <p:grpSpPr>
          <a:xfrm>
            <a:off x="143004" y="6150025"/>
            <a:ext cx="7241747" cy="491917"/>
            <a:chOff x="143004" y="6150025"/>
            <a:chExt cx="7241747" cy="491917"/>
          </a:xfrm>
        </p:grpSpPr>
        <p:sp>
          <p:nvSpPr>
            <p:cNvPr id="63" name="Google Shape;63;p13"/>
            <p:cNvSpPr txBox="1"/>
            <p:nvPr/>
          </p:nvSpPr>
          <p:spPr>
            <a:xfrm>
              <a:off x="684251" y="6150025"/>
              <a:ext cx="67005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it-IT" sz="1050">
                  <a:solidFill>
                    <a:schemeClr val="lt2"/>
                  </a:solidFill>
                  <a:latin typeface="Avenir"/>
                  <a:ea typeface="Avenir"/>
                  <a:cs typeface="Avenir"/>
                  <a:sym typeface="Avenir"/>
                </a:rPr>
                <a:t>AquaGranda is part of the ODYCCEUS project that has received funding from the</a:t>
              </a:r>
              <a:endParaRPr/>
            </a:p>
            <a:p>
              <a:pPr indent="0" lvl="0" marL="0" marR="0" rtl="0" algn="l">
                <a:spcBef>
                  <a:spcPts val="0"/>
                </a:spcBef>
                <a:spcAft>
                  <a:spcPts val="0"/>
                </a:spcAft>
                <a:buNone/>
              </a:pPr>
              <a:r>
                <a:rPr i="1" lang="it-IT" sz="1050">
                  <a:solidFill>
                    <a:schemeClr val="lt2"/>
                  </a:solidFill>
                  <a:latin typeface="Avenir"/>
                  <a:ea typeface="Avenir"/>
                  <a:cs typeface="Avenir"/>
                  <a:sym typeface="Avenir"/>
                </a:rPr>
                <a:t>European Union's Horizon 2020 research and innovation programme under grant agreement No. 732942.</a:t>
              </a:r>
              <a:endParaRPr/>
            </a:p>
          </p:txBody>
        </p:sp>
        <p:pic>
          <p:nvPicPr>
            <p:cNvPr descr="Flag EU" id="64" name="Google Shape;64;p13"/>
            <p:cNvPicPr preferRelativeResize="0"/>
            <p:nvPr/>
          </p:nvPicPr>
          <p:blipFill rotWithShape="1">
            <a:blip r:embed="rId5">
              <a:alphaModFix/>
            </a:blip>
            <a:srcRect b="0" l="0" r="0" t="0"/>
            <a:stretch/>
          </p:blipFill>
          <p:spPr>
            <a:xfrm>
              <a:off x="143004" y="6336959"/>
              <a:ext cx="457475" cy="304983"/>
            </a:xfrm>
            <a:prstGeom prst="rect">
              <a:avLst/>
            </a:prstGeom>
            <a:noFill/>
            <a:ln>
              <a:noFill/>
            </a:ln>
          </p:spPr>
        </p:pic>
      </p:grpSp>
      <p:pic>
        <p:nvPicPr>
          <p:cNvPr descr="Immagine che contiene testo&#10;&#10;Descrizione generata automaticamente" id="65" name="Google Shape;65;p13"/>
          <p:cNvPicPr preferRelativeResize="0"/>
          <p:nvPr/>
        </p:nvPicPr>
        <p:blipFill rotWithShape="1">
          <a:blip r:embed="rId6">
            <a:alphaModFix/>
          </a:blip>
          <a:srcRect b="0" l="0" r="0" t="0"/>
          <a:stretch/>
        </p:blipFill>
        <p:spPr>
          <a:xfrm>
            <a:off x="2392000" y="389874"/>
            <a:ext cx="1130300" cy="415106"/>
          </a:xfrm>
          <a:prstGeom prst="rect">
            <a:avLst/>
          </a:prstGeom>
          <a:noFill/>
          <a:ln>
            <a:noFill/>
          </a:ln>
        </p:spPr>
      </p:pic>
      <p:pic>
        <p:nvPicPr>
          <p:cNvPr id="66" name="Google Shape;66;p13"/>
          <p:cNvPicPr preferRelativeResize="0"/>
          <p:nvPr/>
        </p:nvPicPr>
        <p:blipFill rotWithShape="1">
          <a:blip r:embed="rId7">
            <a:alphaModFix/>
          </a:blip>
          <a:srcRect b="0" l="0" r="0" t="0"/>
          <a:stretch/>
        </p:blipFill>
        <p:spPr>
          <a:xfrm>
            <a:off x="1333100" y="307325"/>
            <a:ext cx="812126" cy="541411"/>
          </a:xfrm>
          <a:prstGeom prst="rect">
            <a:avLst/>
          </a:prstGeom>
          <a:noFill/>
          <a:ln>
            <a:noFill/>
          </a:ln>
        </p:spPr>
      </p:pic>
      <p:sp>
        <p:nvSpPr>
          <p:cNvPr id="67" name="Google Shape;67;p13"/>
          <p:cNvSpPr txBox="1"/>
          <p:nvPr/>
        </p:nvSpPr>
        <p:spPr>
          <a:xfrm>
            <a:off x="807451" y="3633888"/>
            <a:ext cx="6700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it-IT" sz="1600">
                <a:solidFill>
                  <a:schemeClr val="lt1"/>
                </a:solidFill>
                <a:latin typeface="Avenir"/>
                <a:ea typeface="Avenir"/>
                <a:cs typeface="Avenir"/>
                <a:sym typeface="Avenir"/>
              </a:rPr>
              <a:t>A presentation by </a:t>
            </a:r>
            <a:r>
              <a:rPr lang="it-IT" sz="1600">
                <a:solidFill>
                  <a:schemeClr val="lt1"/>
                </a:solidFill>
                <a:latin typeface="Avenir"/>
                <a:ea typeface="Avenir"/>
                <a:cs typeface="Avenir"/>
                <a:sym typeface="Avenir"/>
              </a:rPr>
              <a:t>The AquaGranda Team</a:t>
            </a:r>
            <a:endParaRPr/>
          </a:p>
        </p:txBody>
      </p:sp>
      <p:pic>
        <p:nvPicPr>
          <p:cNvPr id="68" name="Google Shape;68;p13"/>
          <p:cNvPicPr preferRelativeResize="0"/>
          <p:nvPr/>
        </p:nvPicPr>
        <p:blipFill>
          <a:blip r:embed="rId8">
            <a:alphaModFix/>
          </a:blip>
          <a:stretch>
            <a:fillRect/>
          </a:stretch>
        </p:blipFill>
        <p:spPr>
          <a:xfrm>
            <a:off x="274200" y="389675"/>
            <a:ext cx="812131" cy="41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id="73" name="Google Shape;73;p14" title="intro material">
            <a:hlinkClick r:id="rId3"/>
          </p:cNvPr>
          <p:cNvPicPr preferRelativeResize="0"/>
          <p:nvPr/>
        </p:nvPicPr>
        <p:blipFill>
          <a:blip r:embed="rId4">
            <a:alphaModFix/>
          </a:blip>
          <a:stretch>
            <a:fillRect/>
          </a:stretch>
        </p:blipFill>
        <p:spPr>
          <a:xfrm>
            <a:off x="0" y="66675"/>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pic>
        <p:nvPicPr>
          <p:cNvPr id="78" name="Google Shape;78;p15"/>
          <p:cNvPicPr preferRelativeResize="0"/>
          <p:nvPr/>
        </p:nvPicPr>
        <p:blipFill rotWithShape="1">
          <a:blip r:embed="rId3">
            <a:alphaModFix/>
          </a:blip>
          <a:srcRect b="0" l="0" r="0" t="0"/>
          <a:stretch/>
        </p:blipFill>
        <p:spPr>
          <a:xfrm rot="10800000">
            <a:off x="-297498" y="-385964"/>
            <a:ext cx="12788796" cy="1862298"/>
          </a:xfrm>
          <a:prstGeom prst="rect">
            <a:avLst/>
          </a:prstGeom>
          <a:noFill/>
          <a:ln>
            <a:noFill/>
          </a:ln>
        </p:spPr>
      </p:pic>
      <p:sp>
        <p:nvSpPr>
          <p:cNvPr id="79" name="Google Shape;79;p15"/>
          <p:cNvSpPr txBox="1"/>
          <p:nvPr/>
        </p:nvSpPr>
        <p:spPr>
          <a:xfrm>
            <a:off x="44599" y="128641"/>
            <a:ext cx="12100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2800">
                <a:solidFill>
                  <a:srgbClr val="1F585C"/>
                </a:solidFill>
                <a:latin typeface="Avenir"/>
                <a:ea typeface="Avenir"/>
                <a:cs typeface="Avenir"/>
                <a:sym typeface="Avenir"/>
              </a:rPr>
              <a:t>AquaGranda - Process</a:t>
            </a:r>
            <a:endParaRPr i="1" sz="1800">
              <a:solidFill>
                <a:srgbClr val="1F585C"/>
              </a:solidFill>
              <a:latin typeface="Avenir"/>
              <a:ea typeface="Avenir"/>
              <a:cs typeface="Avenir"/>
              <a:sym typeface="Avenir"/>
            </a:endParaRPr>
          </a:p>
        </p:txBody>
      </p:sp>
      <p:pic>
        <p:nvPicPr>
          <p:cNvPr id="80" name="Google Shape;80;p15"/>
          <p:cNvPicPr preferRelativeResize="0"/>
          <p:nvPr/>
        </p:nvPicPr>
        <p:blipFill>
          <a:blip r:embed="rId4">
            <a:alphaModFix/>
          </a:blip>
          <a:stretch>
            <a:fillRect/>
          </a:stretch>
        </p:blipFill>
        <p:spPr>
          <a:xfrm>
            <a:off x="1451325" y="1150009"/>
            <a:ext cx="9291157" cy="50768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descr="Volume outline" id="85" name="Google Shape;85;p16"/>
          <p:cNvPicPr preferRelativeResize="0"/>
          <p:nvPr/>
        </p:nvPicPr>
        <p:blipFill rotWithShape="1">
          <a:blip r:embed="rId3">
            <a:alphaModFix/>
          </a:blip>
          <a:srcRect b="0" l="0" r="0" t="0"/>
          <a:stretch/>
        </p:blipFill>
        <p:spPr>
          <a:xfrm>
            <a:off x="8830071" y="2992000"/>
            <a:ext cx="358655" cy="350037"/>
          </a:xfrm>
          <a:prstGeom prst="rect">
            <a:avLst/>
          </a:prstGeom>
          <a:noFill/>
          <a:ln>
            <a:noFill/>
          </a:ln>
        </p:spPr>
      </p:pic>
      <p:pic>
        <p:nvPicPr>
          <p:cNvPr descr="Camera outline" id="86" name="Google Shape;86;p16"/>
          <p:cNvPicPr preferRelativeResize="0"/>
          <p:nvPr/>
        </p:nvPicPr>
        <p:blipFill rotWithShape="1">
          <a:blip r:embed="rId4">
            <a:alphaModFix/>
          </a:blip>
          <a:srcRect b="0" l="0" r="0" t="0"/>
          <a:stretch/>
        </p:blipFill>
        <p:spPr>
          <a:xfrm>
            <a:off x="8762996" y="1972613"/>
            <a:ext cx="422700" cy="415511"/>
          </a:xfrm>
          <a:prstGeom prst="rect">
            <a:avLst/>
          </a:prstGeom>
          <a:noFill/>
          <a:ln>
            <a:noFill/>
          </a:ln>
        </p:spPr>
      </p:pic>
      <p:pic>
        <p:nvPicPr>
          <p:cNvPr descr="Film strip outline" id="87" name="Google Shape;87;p16"/>
          <p:cNvPicPr preferRelativeResize="0"/>
          <p:nvPr/>
        </p:nvPicPr>
        <p:blipFill rotWithShape="1">
          <a:blip r:embed="rId5">
            <a:alphaModFix/>
          </a:blip>
          <a:srcRect b="0" l="0" r="0" t="0"/>
          <a:stretch/>
        </p:blipFill>
        <p:spPr>
          <a:xfrm>
            <a:off x="8789826" y="2518003"/>
            <a:ext cx="362621" cy="342314"/>
          </a:xfrm>
          <a:prstGeom prst="rect">
            <a:avLst/>
          </a:prstGeom>
          <a:noFill/>
          <a:ln>
            <a:noFill/>
          </a:ln>
        </p:spPr>
      </p:pic>
      <p:sp>
        <p:nvSpPr>
          <p:cNvPr id="88" name="Google Shape;88;p16"/>
          <p:cNvSpPr/>
          <p:nvPr/>
        </p:nvSpPr>
        <p:spPr>
          <a:xfrm>
            <a:off x="2182177" y="1930718"/>
            <a:ext cx="858900" cy="4077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manual</a:t>
            </a:r>
            <a:endParaRPr b="0" i="1" sz="1400" u="none" cap="none" strike="noStrike">
              <a:solidFill>
                <a:srgbClr val="000000"/>
              </a:solidFill>
              <a:latin typeface="Avenir"/>
              <a:ea typeface="Avenir"/>
              <a:cs typeface="Avenir"/>
              <a:sym typeface="Avenir"/>
            </a:endParaRPr>
          </a:p>
        </p:txBody>
      </p:sp>
      <p:sp>
        <p:nvSpPr>
          <p:cNvPr id="89" name="Google Shape;89;p16"/>
          <p:cNvSpPr/>
          <p:nvPr/>
        </p:nvSpPr>
        <p:spPr>
          <a:xfrm>
            <a:off x="3132728" y="1930718"/>
            <a:ext cx="9147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i="1" lang="it-IT" sz="1300" u="none" cap="none" strike="noStrike">
                <a:solidFill>
                  <a:srgbClr val="000000"/>
                </a:solidFill>
                <a:latin typeface="Avenir"/>
                <a:ea typeface="Avenir"/>
                <a:cs typeface="Avenir"/>
                <a:sym typeface="Avenir"/>
              </a:rPr>
              <a:t>instagram</a:t>
            </a:r>
            <a:endParaRPr sz="1300">
              <a:latin typeface="Avenir"/>
              <a:ea typeface="Avenir"/>
              <a:cs typeface="Avenir"/>
              <a:sym typeface="Avenir"/>
            </a:endParaRPr>
          </a:p>
        </p:txBody>
      </p:sp>
      <p:sp>
        <p:nvSpPr>
          <p:cNvPr id="90" name="Google Shape;90;p16"/>
          <p:cNvSpPr/>
          <p:nvPr/>
        </p:nvSpPr>
        <p:spPr>
          <a:xfrm>
            <a:off x="4139078" y="1930718"/>
            <a:ext cx="9147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twitter</a:t>
            </a:r>
            <a:endParaRPr b="0" i="1" sz="1400" u="none" cap="none" strike="noStrike">
              <a:solidFill>
                <a:srgbClr val="000000"/>
              </a:solidFill>
              <a:latin typeface="Avenir"/>
              <a:ea typeface="Avenir"/>
              <a:cs typeface="Avenir"/>
              <a:sym typeface="Avenir"/>
            </a:endParaRPr>
          </a:p>
        </p:txBody>
      </p:sp>
      <p:sp>
        <p:nvSpPr>
          <p:cNvPr id="91" name="Google Shape;91;p16"/>
          <p:cNvSpPr/>
          <p:nvPr/>
        </p:nvSpPr>
        <p:spPr>
          <a:xfrm>
            <a:off x="3608139" y="2685968"/>
            <a:ext cx="858900" cy="40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IT" sz="1400" u="none" cap="none" strike="noStrike">
                <a:solidFill>
                  <a:schemeClr val="lt1"/>
                </a:solidFill>
                <a:latin typeface="Avenir"/>
                <a:ea typeface="Avenir"/>
                <a:cs typeface="Avenir"/>
                <a:sym typeface="Avenir"/>
              </a:rPr>
              <a:t>media</a:t>
            </a:r>
            <a:endParaRPr/>
          </a:p>
        </p:txBody>
      </p:sp>
      <p:sp>
        <p:nvSpPr>
          <p:cNvPr id="92" name="Google Shape;92;p16"/>
          <p:cNvSpPr/>
          <p:nvPr/>
        </p:nvSpPr>
        <p:spPr>
          <a:xfrm>
            <a:off x="7619378" y="1994418"/>
            <a:ext cx="10452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image</a:t>
            </a:r>
            <a:endParaRPr b="0" i="1" sz="1400" u="none" cap="none" strike="noStrike">
              <a:solidFill>
                <a:srgbClr val="000000"/>
              </a:solidFill>
              <a:latin typeface="Avenir"/>
              <a:ea typeface="Avenir"/>
              <a:cs typeface="Avenir"/>
              <a:sym typeface="Avenir"/>
            </a:endParaRPr>
          </a:p>
        </p:txBody>
      </p:sp>
      <p:sp>
        <p:nvSpPr>
          <p:cNvPr id="93" name="Google Shape;93;p16"/>
          <p:cNvSpPr/>
          <p:nvPr/>
        </p:nvSpPr>
        <p:spPr>
          <a:xfrm>
            <a:off x="7619378" y="2472793"/>
            <a:ext cx="10452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video</a:t>
            </a:r>
            <a:endParaRPr b="0" i="1" sz="1400" u="none" cap="none" strike="noStrike">
              <a:solidFill>
                <a:srgbClr val="000000"/>
              </a:solidFill>
              <a:latin typeface="Avenir"/>
              <a:ea typeface="Avenir"/>
              <a:cs typeface="Avenir"/>
              <a:sym typeface="Avenir"/>
            </a:endParaRPr>
          </a:p>
        </p:txBody>
      </p:sp>
      <p:sp>
        <p:nvSpPr>
          <p:cNvPr id="94" name="Google Shape;94;p16"/>
          <p:cNvSpPr/>
          <p:nvPr/>
        </p:nvSpPr>
        <p:spPr>
          <a:xfrm>
            <a:off x="7619378" y="2942097"/>
            <a:ext cx="1045200" cy="39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audio</a:t>
            </a:r>
            <a:endParaRPr b="0" i="1" sz="1400" u="none" cap="none" strike="noStrike">
              <a:solidFill>
                <a:srgbClr val="000000"/>
              </a:solidFill>
              <a:latin typeface="Avenir"/>
              <a:ea typeface="Avenir"/>
              <a:cs typeface="Avenir"/>
              <a:sym typeface="Avenir"/>
            </a:endParaRPr>
          </a:p>
        </p:txBody>
      </p:sp>
      <p:sp>
        <p:nvSpPr>
          <p:cNvPr id="95" name="Google Shape;95;p16"/>
          <p:cNvSpPr/>
          <p:nvPr/>
        </p:nvSpPr>
        <p:spPr>
          <a:xfrm>
            <a:off x="7619378" y="3429543"/>
            <a:ext cx="10452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document</a:t>
            </a:r>
            <a:endParaRPr b="0" i="1" sz="1400" u="none" cap="none" strike="noStrike">
              <a:solidFill>
                <a:srgbClr val="000000"/>
              </a:solidFill>
              <a:latin typeface="Avenir"/>
              <a:ea typeface="Avenir"/>
              <a:cs typeface="Avenir"/>
              <a:sym typeface="Avenir"/>
            </a:endParaRPr>
          </a:p>
        </p:txBody>
      </p:sp>
      <p:cxnSp>
        <p:nvCxnSpPr>
          <p:cNvPr id="96" name="Google Shape;96;p16"/>
          <p:cNvCxnSpPr/>
          <p:nvPr/>
        </p:nvCxnSpPr>
        <p:spPr>
          <a:xfrm>
            <a:off x="2611628" y="2338418"/>
            <a:ext cx="1441800" cy="347400"/>
          </a:xfrm>
          <a:prstGeom prst="bentConnector3">
            <a:avLst>
              <a:gd fmla="val 0" name="adj1"/>
            </a:avLst>
          </a:prstGeom>
          <a:noFill/>
          <a:ln cap="flat" cmpd="sng" w="9525">
            <a:solidFill>
              <a:schemeClr val="dk2"/>
            </a:solidFill>
            <a:prstDash val="solid"/>
            <a:round/>
            <a:headEnd len="sm" w="sm" type="none"/>
            <a:tailEnd len="sm" w="sm" type="none"/>
          </a:ln>
        </p:spPr>
      </p:cxnSp>
      <p:cxnSp>
        <p:nvCxnSpPr>
          <p:cNvPr id="97" name="Google Shape;97;p16"/>
          <p:cNvCxnSpPr/>
          <p:nvPr/>
        </p:nvCxnSpPr>
        <p:spPr>
          <a:xfrm>
            <a:off x="3590078" y="2338418"/>
            <a:ext cx="463200" cy="347400"/>
          </a:xfrm>
          <a:prstGeom prst="bentConnector3">
            <a:avLst>
              <a:gd fmla="val 0" name="adj1"/>
            </a:avLst>
          </a:prstGeom>
          <a:noFill/>
          <a:ln cap="flat" cmpd="sng" w="9525">
            <a:solidFill>
              <a:schemeClr val="dk2"/>
            </a:solidFill>
            <a:prstDash val="solid"/>
            <a:round/>
            <a:headEnd len="sm" w="sm" type="none"/>
            <a:tailEnd len="sm" w="sm" type="none"/>
          </a:ln>
        </p:spPr>
      </p:cxnSp>
      <p:cxnSp>
        <p:nvCxnSpPr>
          <p:cNvPr id="98" name="Google Shape;98;p16"/>
          <p:cNvCxnSpPr/>
          <p:nvPr/>
        </p:nvCxnSpPr>
        <p:spPr>
          <a:xfrm flipH="1">
            <a:off x="4053428" y="2338418"/>
            <a:ext cx="543000" cy="347400"/>
          </a:xfrm>
          <a:prstGeom prst="bentConnector3">
            <a:avLst>
              <a:gd fmla="val 0" name="adj1"/>
            </a:avLst>
          </a:prstGeom>
          <a:noFill/>
          <a:ln cap="flat" cmpd="sng" w="9525">
            <a:solidFill>
              <a:schemeClr val="dk2"/>
            </a:solidFill>
            <a:prstDash val="solid"/>
            <a:round/>
            <a:headEnd len="sm" w="sm" type="none"/>
            <a:tailEnd len="sm" w="sm" type="none"/>
          </a:ln>
        </p:spPr>
      </p:cxnSp>
      <p:cxnSp>
        <p:nvCxnSpPr>
          <p:cNvPr id="99" name="Google Shape;99;p16"/>
          <p:cNvCxnSpPr/>
          <p:nvPr/>
        </p:nvCxnSpPr>
        <p:spPr>
          <a:xfrm flipH="1">
            <a:off x="4053427" y="2338418"/>
            <a:ext cx="1317000" cy="347400"/>
          </a:xfrm>
          <a:prstGeom prst="bentConnector3">
            <a:avLst>
              <a:gd fmla="val 0" name="adj1"/>
            </a:avLst>
          </a:prstGeom>
          <a:noFill/>
          <a:ln cap="flat" cmpd="sng" w="9525">
            <a:solidFill>
              <a:schemeClr val="dk2"/>
            </a:solidFill>
            <a:prstDash val="solid"/>
            <a:round/>
            <a:headEnd len="sm" w="sm" type="none"/>
            <a:tailEnd len="sm" w="sm" type="none"/>
          </a:ln>
        </p:spPr>
      </p:cxnSp>
      <p:sp>
        <p:nvSpPr>
          <p:cNvPr id="100" name="Google Shape;100;p16"/>
          <p:cNvSpPr/>
          <p:nvPr/>
        </p:nvSpPr>
        <p:spPr>
          <a:xfrm>
            <a:off x="4001302" y="2517518"/>
            <a:ext cx="104100" cy="161400"/>
          </a:xfrm>
          <a:prstGeom prst="down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venir"/>
              <a:ea typeface="Avenir"/>
              <a:cs typeface="Avenir"/>
              <a:sym typeface="Avenir"/>
            </a:endParaRPr>
          </a:p>
        </p:txBody>
      </p:sp>
      <p:cxnSp>
        <p:nvCxnSpPr>
          <p:cNvPr id="101" name="Google Shape;101;p16"/>
          <p:cNvCxnSpPr/>
          <p:nvPr/>
        </p:nvCxnSpPr>
        <p:spPr>
          <a:xfrm rot="5400000">
            <a:off x="7049378" y="2319468"/>
            <a:ext cx="691200" cy="448800"/>
          </a:xfrm>
          <a:prstGeom prst="bentConnector3">
            <a:avLst>
              <a:gd fmla="val 0" name="adj1"/>
            </a:avLst>
          </a:prstGeom>
          <a:noFill/>
          <a:ln cap="flat" cmpd="sng" w="9525">
            <a:solidFill>
              <a:schemeClr val="dk2"/>
            </a:solidFill>
            <a:prstDash val="solid"/>
            <a:round/>
            <a:headEnd len="sm" w="sm" type="none"/>
            <a:tailEnd len="sm" w="sm" type="none"/>
          </a:ln>
        </p:spPr>
      </p:cxnSp>
      <p:cxnSp>
        <p:nvCxnSpPr>
          <p:cNvPr id="102" name="Google Shape;102;p16"/>
          <p:cNvCxnSpPr/>
          <p:nvPr/>
        </p:nvCxnSpPr>
        <p:spPr>
          <a:xfrm flipH="1">
            <a:off x="7170578" y="2676643"/>
            <a:ext cx="448800" cy="213000"/>
          </a:xfrm>
          <a:prstGeom prst="bentConnector3">
            <a:avLst>
              <a:gd fmla="val 62508" name="adj1"/>
            </a:avLst>
          </a:prstGeom>
          <a:noFill/>
          <a:ln cap="flat" cmpd="sng" w="9525">
            <a:solidFill>
              <a:schemeClr val="dk2"/>
            </a:solidFill>
            <a:prstDash val="solid"/>
            <a:round/>
            <a:headEnd len="sm" w="sm" type="none"/>
            <a:tailEnd len="sm" w="sm" type="none"/>
          </a:ln>
        </p:spPr>
      </p:cxnSp>
      <p:cxnSp>
        <p:nvCxnSpPr>
          <p:cNvPr id="103" name="Google Shape;103;p16"/>
          <p:cNvCxnSpPr/>
          <p:nvPr/>
        </p:nvCxnSpPr>
        <p:spPr>
          <a:xfrm rot="10800000">
            <a:off x="7170578" y="2889518"/>
            <a:ext cx="448800" cy="265500"/>
          </a:xfrm>
          <a:prstGeom prst="bentConnector3">
            <a:avLst>
              <a:gd fmla="val 62508" name="adj1"/>
            </a:avLst>
          </a:prstGeom>
          <a:noFill/>
          <a:ln cap="flat" cmpd="sng" w="9525">
            <a:solidFill>
              <a:schemeClr val="dk2"/>
            </a:solidFill>
            <a:prstDash val="solid"/>
            <a:round/>
            <a:headEnd len="sm" w="sm" type="none"/>
            <a:tailEnd len="sm" w="sm" type="none"/>
          </a:ln>
        </p:spPr>
      </p:cxnSp>
      <p:cxnSp>
        <p:nvCxnSpPr>
          <p:cNvPr id="104" name="Google Shape;104;p16"/>
          <p:cNvCxnSpPr/>
          <p:nvPr/>
        </p:nvCxnSpPr>
        <p:spPr>
          <a:xfrm flipH="1" rot="5400000">
            <a:off x="7022978" y="3036993"/>
            <a:ext cx="744000" cy="448800"/>
          </a:xfrm>
          <a:prstGeom prst="bentConnector3">
            <a:avLst>
              <a:gd fmla="val 0" name="adj1"/>
            </a:avLst>
          </a:prstGeom>
          <a:noFill/>
          <a:ln cap="flat" cmpd="sng" w="9525">
            <a:solidFill>
              <a:schemeClr val="dk2"/>
            </a:solidFill>
            <a:prstDash val="solid"/>
            <a:round/>
            <a:headEnd len="sm" w="sm" type="none"/>
            <a:tailEnd len="sm" w="sm" type="none"/>
          </a:ln>
        </p:spPr>
      </p:cxnSp>
      <p:pic>
        <p:nvPicPr>
          <p:cNvPr id="105" name="Google Shape;105;p16"/>
          <p:cNvPicPr preferRelativeResize="0"/>
          <p:nvPr/>
        </p:nvPicPr>
        <p:blipFill rotWithShape="1">
          <a:blip r:embed="rId6">
            <a:alphaModFix/>
          </a:blip>
          <a:srcRect b="0" l="0" r="0" t="32359"/>
          <a:stretch/>
        </p:blipFill>
        <p:spPr>
          <a:xfrm rot="10800000">
            <a:off x="-297503" y="-385971"/>
            <a:ext cx="12788803" cy="1259675"/>
          </a:xfrm>
          <a:prstGeom prst="rect">
            <a:avLst/>
          </a:prstGeom>
          <a:noFill/>
          <a:ln>
            <a:noFill/>
          </a:ln>
        </p:spPr>
      </p:pic>
      <p:sp>
        <p:nvSpPr>
          <p:cNvPr id="106" name="Google Shape;106;p16"/>
          <p:cNvSpPr txBox="1"/>
          <p:nvPr/>
        </p:nvSpPr>
        <p:spPr>
          <a:xfrm>
            <a:off x="44599" y="128641"/>
            <a:ext cx="12100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2800">
                <a:solidFill>
                  <a:srgbClr val="1F585C"/>
                </a:solidFill>
                <a:latin typeface="Avenir"/>
                <a:ea typeface="Avenir"/>
                <a:cs typeface="Avenir"/>
                <a:sym typeface="Avenir"/>
              </a:rPr>
              <a:t>AquaGranda - Bringing memories to surface</a:t>
            </a:r>
            <a:endParaRPr i="1" sz="1800">
              <a:solidFill>
                <a:srgbClr val="1F585C"/>
              </a:solidFill>
              <a:latin typeface="Avenir"/>
              <a:ea typeface="Avenir"/>
              <a:cs typeface="Avenir"/>
              <a:sym typeface="Avenir"/>
            </a:endParaRPr>
          </a:p>
        </p:txBody>
      </p:sp>
      <p:pic>
        <p:nvPicPr>
          <p:cNvPr descr="Newspaper with solid fill" id="107" name="Google Shape;107;p16"/>
          <p:cNvPicPr preferRelativeResize="0"/>
          <p:nvPr/>
        </p:nvPicPr>
        <p:blipFill rotWithShape="1">
          <a:blip r:embed="rId7">
            <a:alphaModFix/>
          </a:blip>
          <a:srcRect b="0" l="0" r="0" t="0"/>
          <a:stretch/>
        </p:blipFill>
        <p:spPr>
          <a:xfrm>
            <a:off x="8775414" y="3450170"/>
            <a:ext cx="415884" cy="397329"/>
          </a:xfrm>
          <a:prstGeom prst="rect">
            <a:avLst/>
          </a:prstGeom>
          <a:noFill/>
          <a:ln>
            <a:noFill/>
          </a:ln>
        </p:spPr>
      </p:pic>
      <p:cxnSp>
        <p:nvCxnSpPr>
          <p:cNvPr id="108" name="Google Shape;108;p16"/>
          <p:cNvCxnSpPr>
            <a:stCxn id="91" idx="3"/>
            <a:endCxn id="109" idx="2"/>
          </p:cNvCxnSpPr>
          <p:nvPr/>
        </p:nvCxnSpPr>
        <p:spPr>
          <a:xfrm>
            <a:off x="4467039" y="2889818"/>
            <a:ext cx="2710500" cy="0"/>
          </a:xfrm>
          <a:prstGeom prst="straightConnector1">
            <a:avLst/>
          </a:prstGeom>
          <a:noFill/>
          <a:ln cap="flat" cmpd="sng" w="9525">
            <a:solidFill>
              <a:schemeClr val="dk1"/>
            </a:solidFill>
            <a:prstDash val="solid"/>
            <a:miter lim="800000"/>
            <a:headEnd len="sm" w="sm" type="none"/>
            <a:tailEnd len="med" w="med" type="triangle"/>
          </a:ln>
        </p:spPr>
      </p:cxnSp>
      <p:pic>
        <p:nvPicPr>
          <p:cNvPr descr="Twitter icon - Free download on Iconfinder" id="110" name="Google Shape;110;p16"/>
          <p:cNvPicPr preferRelativeResize="0"/>
          <p:nvPr/>
        </p:nvPicPr>
        <p:blipFill rotWithShape="1">
          <a:blip r:embed="rId8">
            <a:alphaModFix/>
          </a:blip>
          <a:srcRect b="3680" l="6002" r="5720" t="8907"/>
          <a:stretch/>
        </p:blipFill>
        <p:spPr>
          <a:xfrm>
            <a:off x="4442736" y="1540673"/>
            <a:ext cx="324666" cy="307308"/>
          </a:xfrm>
          <a:prstGeom prst="rect">
            <a:avLst/>
          </a:prstGeom>
          <a:noFill/>
          <a:ln>
            <a:noFill/>
          </a:ln>
        </p:spPr>
      </p:pic>
      <p:pic>
        <p:nvPicPr>
          <p:cNvPr descr="Instagram Icon White on Black Circle | New instagram logo, Instagram logo  transparent, Instagram logo" id="111" name="Google Shape;111;p16"/>
          <p:cNvPicPr preferRelativeResize="0"/>
          <p:nvPr/>
        </p:nvPicPr>
        <p:blipFill rotWithShape="1">
          <a:blip r:embed="rId9">
            <a:alphaModFix/>
          </a:blip>
          <a:srcRect b="3807" l="16377" r="15609" t="4221"/>
          <a:stretch/>
        </p:blipFill>
        <p:spPr>
          <a:xfrm>
            <a:off x="3438156" y="1531238"/>
            <a:ext cx="303100" cy="316467"/>
          </a:xfrm>
          <a:prstGeom prst="rect">
            <a:avLst/>
          </a:prstGeom>
          <a:noFill/>
          <a:ln>
            <a:noFill/>
          </a:ln>
        </p:spPr>
      </p:pic>
      <p:pic>
        <p:nvPicPr>
          <p:cNvPr descr="Youtube logo | Icona Gratis" id="112" name="Google Shape;112;p16"/>
          <p:cNvPicPr preferRelativeResize="0"/>
          <p:nvPr/>
        </p:nvPicPr>
        <p:blipFill rotWithShape="1">
          <a:blip r:embed="rId10">
            <a:alphaModFix/>
          </a:blip>
          <a:srcRect b="0" l="0" r="0" t="0"/>
          <a:stretch/>
        </p:blipFill>
        <p:spPr>
          <a:xfrm>
            <a:off x="5949542" y="1554854"/>
            <a:ext cx="298803" cy="280182"/>
          </a:xfrm>
          <a:prstGeom prst="rect">
            <a:avLst/>
          </a:prstGeom>
          <a:noFill/>
          <a:ln cap="flat" cmpd="sng" w="9525">
            <a:solidFill>
              <a:schemeClr val="lt1"/>
            </a:solidFill>
            <a:prstDash val="solid"/>
            <a:round/>
            <a:headEnd len="sm" w="sm" type="none"/>
            <a:tailEnd len="sm" w="sm" type="none"/>
          </a:ln>
        </p:spPr>
      </p:pic>
      <p:pic>
        <p:nvPicPr>
          <p:cNvPr id="113" name="Google Shape;113;p16"/>
          <p:cNvPicPr preferRelativeResize="0"/>
          <p:nvPr/>
        </p:nvPicPr>
        <p:blipFill rotWithShape="1">
          <a:blip r:embed="rId11">
            <a:alphaModFix/>
          </a:blip>
          <a:srcRect b="0" l="0" r="0" t="0"/>
          <a:stretch/>
        </p:blipFill>
        <p:spPr>
          <a:xfrm>
            <a:off x="6645597" y="1561779"/>
            <a:ext cx="266226" cy="270522"/>
          </a:xfrm>
          <a:prstGeom prst="rect">
            <a:avLst/>
          </a:prstGeom>
          <a:noFill/>
          <a:ln cap="flat" cmpd="sng" w="9525">
            <a:solidFill>
              <a:schemeClr val="lt1"/>
            </a:solidFill>
            <a:prstDash val="solid"/>
            <a:round/>
            <a:headEnd len="sm" w="sm" type="none"/>
            <a:tailEnd len="sm" w="sm" type="none"/>
          </a:ln>
        </p:spPr>
      </p:pic>
      <p:pic>
        <p:nvPicPr>
          <p:cNvPr descr="Immagine che contiene disegnando&#10;&#10;Descrizione generata automaticamente" id="114" name="Google Shape;114;p16"/>
          <p:cNvPicPr preferRelativeResize="0"/>
          <p:nvPr/>
        </p:nvPicPr>
        <p:blipFill rotWithShape="1">
          <a:blip r:embed="rId12">
            <a:alphaModFix/>
          </a:blip>
          <a:srcRect b="0" l="0" r="0" t="0"/>
          <a:stretch/>
        </p:blipFill>
        <p:spPr>
          <a:xfrm>
            <a:off x="5287468" y="1556061"/>
            <a:ext cx="279595" cy="274208"/>
          </a:xfrm>
          <a:prstGeom prst="rect">
            <a:avLst/>
          </a:prstGeom>
          <a:noFill/>
          <a:ln cap="flat" cmpd="sng" w="9525">
            <a:solidFill>
              <a:schemeClr val="lt1"/>
            </a:solidFill>
            <a:prstDash val="solid"/>
            <a:round/>
            <a:headEnd len="sm" w="sm" type="none"/>
            <a:tailEnd len="sm" w="sm" type="none"/>
          </a:ln>
        </p:spPr>
      </p:pic>
      <p:pic>
        <p:nvPicPr>
          <p:cNvPr descr="Icone Whatsapp - Download Gratuito, PNG e SVG" id="115" name="Google Shape;115;p16"/>
          <p:cNvPicPr preferRelativeResize="0"/>
          <p:nvPr/>
        </p:nvPicPr>
        <p:blipFill rotWithShape="1">
          <a:blip r:embed="rId13">
            <a:alphaModFix/>
          </a:blip>
          <a:srcRect b="0" l="0" r="0" t="0"/>
          <a:stretch/>
        </p:blipFill>
        <p:spPr>
          <a:xfrm>
            <a:off x="6316482" y="1547851"/>
            <a:ext cx="287797" cy="288274"/>
          </a:xfrm>
          <a:prstGeom prst="rect">
            <a:avLst/>
          </a:prstGeom>
          <a:noFill/>
          <a:ln cap="flat" cmpd="sng" w="9525">
            <a:solidFill>
              <a:schemeClr val="lt1"/>
            </a:solidFill>
            <a:prstDash val="solid"/>
            <a:round/>
            <a:headEnd len="sm" w="sm" type="none"/>
            <a:tailEnd len="sm" w="sm" type="none"/>
          </a:ln>
        </p:spPr>
      </p:pic>
      <p:pic>
        <p:nvPicPr>
          <p:cNvPr descr="Reddit social logo character - Free social icons" id="116" name="Google Shape;116;p16"/>
          <p:cNvPicPr preferRelativeResize="0"/>
          <p:nvPr/>
        </p:nvPicPr>
        <p:blipFill rotWithShape="1">
          <a:blip r:embed="rId14">
            <a:alphaModFix/>
          </a:blip>
          <a:srcRect b="0" l="0" r="0" t="0"/>
          <a:stretch/>
        </p:blipFill>
        <p:spPr>
          <a:xfrm>
            <a:off x="5617557" y="1560367"/>
            <a:ext cx="272904" cy="280316"/>
          </a:xfrm>
          <a:prstGeom prst="rect">
            <a:avLst/>
          </a:prstGeom>
          <a:noFill/>
          <a:ln cap="flat" cmpd="sng" w="9525">
            <a:solidFill>
              <a:schemeClr val="lt1"/>
            </a:solidFill>
            <a:prstDash val="solid"/>
            <a:round/>
            <a:headEnd len="sm" w="sm" type="none"/>
            <a:tailEnd len="sm" w="sm" type="none"/>
          </a:ln>
        </p:spPr>
      </p:pic>
      <p:sp>
        <p:nvSpPr>
          <p:cNvPr id="117" name="Google Shape;117;p16"/>
          <p:cNvSpPr/>
          <p:nvPr/>
        </p:nvSpPr>
        <p:spPr>
          <a:xfrm>
            <a:off x="5193052" y="1892617"/>
            <a:ext cx="4500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venir"/>
              <a:ea typeface="Avenir"/>
              <a:cs typeface="Avenir"/>
              <a:sym typeface="Avenir"/>
            </a:endParaRPr>
          </a:p>
        </p:txBody>
      </p:sp>
      <p:pic>
        <p:nvPicPr>
          <p:cNvPr id="118" name="Google Shape;118;p16"/>
          <p:cNvPicPr preferRelativeResize="0"/>
          <p:nvPr/>
        </p:nvPicPr>
        <p:blipFill rotWithShape="1">
          <a:blip r:embed="rId15">
            <a:alphaModFix/>
          </a:blip>
          <a:srcRect b="0" l="0" r="0" t="0"/>
          <a:stretch/>
        </p:blipFill>
        <p:spPr>
          <a:xfrm>
            <a:off x="2495550" y="1543050"/>
            <a:ext cx="295276" cy="314324"/>
          </a:xfrm>
          <a:prstGeom prst="rect">
            <a:avLst/>
          </a:prstGeom>
          <a:noFill/>
          <a:ln>
            <a:noFill/>
          </a:ln>
        </p:spPr>
      </p:pic>
      <p:sp>
        <p:nvSpPr>
          <p:cNvPr id="119" name="Google Shape;119;p16"/>
          <p:cNvSpPr/>
          <p:nvPr/>
        </p:nvSpPr>
        <p:spPr>
          <a:xfrm>
            <a:off x="5145428" y="1930718"/>
            <a:ext cx="450000" cy="40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it-IT" sz="1400" u="none" cap="none" strike="noStrike">
                <a:solidFill>
                  <a:srgbClr val="000000"/>
                </a:solidFill>
                <a:latin typeface="Avenir"/>
                <a:ea typeface="Avenir"/>
                <a:cs typeface="Avenir"/>
                <a:sym typeface="Avenir"/>
              </a:rPr>
              <a:t>...</a:t>
            </a:r>
            <a:endParaRPr b="0" i="1" sz="1400" u="none" cap="none" strike="noStrike">
              <a:solidFill>
                <a:srgbClr val="000000"/>
              </a:solidFill>
              <a:latin typeface="Avenir"/>
              <a:ea typeface="Avenir"/>
              <a:cs typeface="Avenir"/>
              <a:sym typeface="Avenir"/>
            </a:endParaRPr>
          </a:p>
        </p:txBody>
      </p:sp>
      <p:sp>
        <p:nvSpPr>
          <p:cNvPr id="120" name="Google Shape;120;p16"/>
          <p:cNvSpPr/>
          <p:nvPr/>
        </p:nvSpPr>
        <p:spPr>
          <a:xfrm>
            <a:off x="335225" y="1470825"/>
            <a:ext cx="1699500" cy="2082600"/>
          </a:xfrm>
          <a:prstGeom prst="rect">
            <a:avLst/>
          </a:prstGeom>
          <a:solidFill>
            <a:srgbClr val="1F58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IT" sz="1900">
                <a:solidFill>
                  <a:schemeClr val="lt1"/>
                </a:solidFill>
              </a:rPr>
              <a:t>The digital material we have collected in our Archive</a:t>
            </a:r>
            <a:endParaRPr sz="1900">
              <a:solidFill>
                <a:schemeClr val="lt1"/>
              </a:solidFill>
            </a:endParaRPr>
          </a:p>
        </p:txBody>
      </p:sp>
      <p:sp>
        <p:nvSpPr>
          <p:cNvPr id="121" name="Google Shape;121;p16"/>
          <p:cNvSpPr/>
          <p:nvPr/>
        </p:nvSpPr>
        <p:spPr>
          <a:xfrm>
            <a:off x="335225" y="4423875"/>
            <a:ext cx="1699500" cy="2082600"/>
          </a:xfrm>
          <a:prstGeom prst="rect">
            <a:avLst/>
          </a:prstGeom>
          <a:solidFill>
            <a:srgbClr val="1F585C"/>
          </a:solidFill>
          <a:ln>
            <a:noFill/>
          </a:ln>
        </p:spPr>
        <p:txBody>
          <a:bodyPr anchorCtr="0" anchor="ctr" bIns="91425" lIns="91425" spcFirstLastPara="1" rIns="91425" wrap="square" tIns="91425">
            <a:noAutofit/>
          </a:bodyPr>
          <a:lstStyle/>
          <a:p>
            <a:pPr indent="0" lvl="0" marL="25400" marR="25400" rtl="0" algn="ctr">
              <a:lnSpc>
                <a:spcPct val="115000"/>
              </a:lnSpc>
              <a:spcBef>
                <a:spcPts val="200"/>
              </a:spcBef>
              <a:spcAft>
                <a:spcPts val="0"/>
              </a:spcAft>
              <a:buClr>
                <a:schemeClr val="dk1"/>
              </a:buClr>
              <a:buSzPts val="1100"/>
              <a:buFont typeface="Arial"/>
              <a:buNone/>
            </a:pPr>
            <a:r>
              <a:t/>
            </a:r>
            <a:endParaRPr sz="1900">
              <a:solidFill>
                <a:schemeClr val="lt1"/>
              </a:solidFill>
            </a:endParaRPr>
          </a:p>
          <a:p>
            <a:pPr indent="0" lvl="0" marL="25400" marR="25400" rtl="0" algn="ctr">
              <a:lnSpc>
                <a:spcPct val="115000"/>
              </a:lnSpc>
              <a:spcBef>
                <a:spcPts val="100"/>
              </a:spcBef>
              <a:spcAft>
                <a:spcPts val="0"/>
              </a:spcAft>
              <a:buClr>
                <a:schemeClr val="dk1"/>
              </a:buClr>
              <a:buSzPts val="1100"/>
              <a:buFont typeface="Arial"/>
              <a:buNone/>
            </a:pPr>
            <a:r>
              <a:rPr lang="it-IT" sz="1900">
                <a:solidFill>
                  <a:schemeClr val="lt1"/>
                </a:solidFill>
              </a:rPr>
              <a:t>How we have returned it to the community</a:t>
            </a:r>
            <a:endParaRPr sz="1900">
              <a:solidFill>
                <a:schemeClr val="lt1"/>
              </a:solidFill>
            </a:endParaRPr>
          </a:p>
          <a:p>
            <a:pPr indent="0" lvl="0" marL="0" rtl="0" algn="ctr">
              <a:spcBef>
                <a:spcPts val="0"/>
              </a:spcBef>
              <a:spcAft>
                <a:spcPts val="0"/>
              </a:spcAft>
              <a:buNone/>
            </a:pPr>
            <a:r>
              <a:t/>
            </a:r>
            <a:endParaRPr sz="1900">
              <a:solidFill>
                <a:schemeClr val="lt1"/>
              </a:solidFill>
            </a:endParaRPr>
          </a:p>
        </p:txBody>
      </p:sp>
      <p:sp>
        <p:nvSpPr>
          <p:cNvPr id="122" name="Google Shape;122;p16"/>
          <p:cNvSpPr/>
          <p:nvPr/>
        </p:nvSpPr>
        <p:spPr>
          <a:xfrm>
            <a:off x="1051925" y="3701400"/>
            <a:ext cx="266100" cy="574500"/>
          </a:xfrm>
          <a:prstGeom prst="downArrow">
            <a:avLst>
              <a:gd fmla="val 50000" name="adj1"/>
              <a:gd fmla="val 50000" name="adj2"/>
            </a:avLst>
          </a:prstGeom>
          <a:solidFill>
            <a:srgbClr val="1F5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rot="-5400000">
            <a:off x="9747475" y="2608025"/>
            <a:ext cx="266100" cy="574500"/>
          </a:xfrm>
          <a:prstGeom prst="downArrow">
            <a:avLst>
              <a:gd fmla="val 50000" name="adj1"/>
              <a:gd fmla="val 50000" name="adj2"/>
            </a:avLst>
          </a:prstGeom>
          <a:solidFill>
            <a:srgbClr val="1F5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10322900" y="2338425"/>
            <a:ext cx="1224900" cy="1003500"/>
          </a:xfrm>
          <a:prstGeom prst="rect">
            <a:avLst/>
          </a:prstGeom>
          <a:solidFill>
            <a:srgbClr val="1F58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IT" sz="1900">
                <a:solidFill>
                  <a:schemeClr val="lt1"/>
                </a:solidFill>
              </a:rPr>
              <a:t>+40k  media</a:t>
            </a:r>
            <a:endParaRPr sz="1900">
              <a:solidFill>
                <a:schemeClr val="lt1"/>
              </a:solidFill>
            </a:endParaRPr>
          </a:p>
          <a:p>
            <a:pPr indent="0" lvl="0" marL="0" rtl="0" algn="ctr">
              <a:spcBef>
                <a:spcPts val="0"/>
              </a:spcBef>
              <a:spcAft>
                <a:spcPts val="0"/>
              </a:spcAft>
              <a:buNone/>
            </a:pPr>
            <a:r>
              <a:rPr lang="it-IT" sz="1900">
                <a:solidFill>
                  <a:schemeClr val="lt1"/>
                </a:solidFill>
              </a:rPr>
              <a:t>contents</a:t>
            </a:r>
            <a:endParaRPr sz="1900">
              <a:solidFill>
                <a:schemeClr val="lt1"/>
              </a:solidFill>
            </a:endParaRPr>
          </a:p>
        </p:txBody>
      </p:sp>
      <p:cxnSp>
        <p:nvCxnSpPr>
          <p:cNvPr id="125" name="Google Shape;125;p16"/>
          <p:cNvCxnSpPr/>
          <p:nvPr/>
        </p:nvCxnSpPr>
        <p:spPr>
          <a:xfrm flipH="1" rot="10800000">
            <a:off x="2297975" y="5385750"/>
            <a:ext cx="6702300" cy="480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p16"/>
          <p:cNvCxnSpPr/>
          <p:nvPr/>
        </p:nvCxnSpPr>
        <p:spPr>
          <a:xfrm flipH="1" rot="10800000">
            <a:off x="8988400" y="5385825"/>
            <a:ext cx="1340400" cy="12000"/>
          </a:xfrm>
          <a:prstGeom prst="straightConnector1">
            <a:avLst/>
          </a:prstGeom>
          <a:noFill/>
          <a:ln cap="flat" cmpd="sng" w="9525">
            <a:solidFill>
              <a:schemeClr val="dk2"/>
            </a:solidFill>
            <a:prstDash val="dot"/>
            <a:round/>
            <a:headEnd len="med" w="med" type="none"/>
            <a:tailEnd len="med" w="med" type="none"/>
          </a:ln>
        </p:spPr>
      </p:cxnSp>
      <p:sp>
        <p:nvSpPr>
          <p:cNvPr id="127" name="Google Shape;127;p16"/>
          <p:cNvSpPr/>
          <p:nvPr/>
        </p:nvSpPr>
        <p:spPr>
          <a:xfrm>
            <a:off x="2621325" y="5293400"/>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2065875" y="602237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2021 - Archive</a:t>
            </a:r>
            <a:endParaRPr sz="1200"/>
          </a:p>
        </p:txBody>
      </p:sp>
      <p:sp>
        <p:nvSpPr>
          <p:cNvPr id="129" name="Google Shape;129;p16"/>
          <p:cNvSpPr/>
          <p:nvPr/>
        </p:nvSpPr>
        <p:spPr>
          <a:xfrm>
            <a:off x="3946563" y="602237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2021 - Digital exhibition</a:t>
            </a:r>
            <a:endParaRPr sz="1200"/>
          </a:p>
        </p:txBody>
      </p:sp>
      <p:sp>
        <p:nvSpPr>
          <p:cNvPr id="130" name="Google Shape;130;p16"/>
          <p:cNvSpPr/>
          <p:nvPr/>
        </p:nvSpPr>
        <p:spPr>
          <a:xfrm>
            <a:off x="4499638" y="5314050"/>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2742863" y="440572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2021 - Oral History Labs</a:t>
            </a:r>
            <a:endParaRPr sz="1200"/>
          </a:p>
        </p:txBody>
      </p:sp>
      <p:sp>
        <p:nvSpPr>
          <p:cNvPr id="132" name="Google Shape;132;p16"/>
          <p:cNvSpPr/>
          <p:nvPr/>
        </p:nvSpPr>
        <p:spPr>
          <a:xfrm>
            <a:off x="3285125" y="5314050"/>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5312438" y="5296125"/>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7150425" y="5296125"/>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4756988" y="441117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000"/>
              <a:t>2021 - Tour, workshops, events</a:t>
            </a:r>
            <a:endParaRPr sz="800"/>
          </a:p>
        </p:txBody>
      </p:sp>
      <p:sp>
        <p:nvSpPr>
          <p:cNvPr id="136" name="Google Shape;136;p16"/>
          <p:cNvSpPr/>
          <p:nvPr/>
        </p:nvSpPr>
        <p:spPr>
          <a:xfrm>
            <a:off x="6060550" y="5296125"/>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5517838" y="602237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2021 - Catalog, articles Podcast</a:t>
            </a:r>
            <a:endParaRPr sz="1200"/>
          </a:p>
        </p:txBody>
      </p:sp>
      <p:sp>
        <p:nvSpPr>
          <p:cNvPr id="138" name="Google Shape;138;p16"/>
          <p:cNvSpPr/>
          <p:nvPr/>
        </p:nvSpPr>
        <p:spPr>
          <a:xfrm>
            <a:off x="6594963" y="4400600"/>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2022 - Physical  Exhibition</a:t>
            </a:r>
            <a:endParaRPr sz="1200"/>
          </a:p>
        </p:txBody>
      </p:sp>
      <p:sp>
        <p:nvSpPr>
          <p:cNvPr id="139" name="Google Shape;139;p16"/>
          <p:cNvSpPr/>
          <p:nvPr/>
        </p:nvSpPr>
        <p:spPr>
          <a:xfrm>
            <a:off x="7277250" y="602782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000"/>
              <a:t>2022 - Tour, workshops, events</a:t>
            </a:r>
            <a:endParaRPr sz="800"/>
          </a:p>
        </p:txBody>
      </p:sp>
      <p:sp>
        <p:nvSpPr>
          <p:cNvPr id="140" name="Google Shape;140;p16"/>
          <p:cNvSpPr/>
          <p:nvPr/>
        </p:nvSpPr>
        <p:spPr>
          <a:xfrm>
            <a:off x="7832700" y="5314050"/>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8267338" y="4405725"/>
            <a:ext cx="1317000" cy="3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IT" sz="1200"/>
              <a:t>2022 - Linke &amp; Bruno seminar</a:t>
            </a:r>
            <a:endParaRPr sz="1200"/>
          </a:p>
        </p:txBody>
      </p:sp>
      <p:sp>
        <p:nvSpPr>
          <p:cNvPr id="142" name="Google Shape;142;p16"/>
          <p:cNvSpPr/>
          <p:nvPr/>
        </p:nvSpPr>
        <p:spPr>
          <a:xfrm rot="-5400000">
            <a:off x="9955400" y="5076250"/>
            <a:ext cx="266100" cy="574500"/>
          </a:xfrm>
          <a:prstGeom prst="downArrow">
            <a:avLst>
              <a:gd fmla="val 50000" name="adj1"/>
              <a:gd fmla="val 50000" name="adj2"/>
            </a:avLst>
          </a:prstGeom>
          <a:solidFill>
            <a:srgbClr val="1F5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10530825" y="4806650"/>
            <a:ext cx="1224900" cy="1003500"/>
          </a:xfrm>
          <a:prstGeom prst="rect">
            <a:avLst/>
          </a:prstGeom>
          <a:solidFill>
            <a:srgbClr val="1F58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t-IT" sz="1900">
                <a:solidFill>
                  <a:schemeClr val="lt1"/>
                </a:solidFill>
              </a:rPr>
              <a:t>+100  activities</a:t>
            </a:r>
            <a:endParaRPr sz="1900">
              <a:solidFill>
                <a:schemeClr val="lt1"/>
              </a:solidFill>
            </a:endParaRPr>
          </a:p>
        </p:txBody>
      </p:sp>
      <p:cxnSp>
        <p:nvCxnSpPr>
          <p:cNvPr id="144" name="Google Shape;144;p16"/>
          <p:cNvCxnSpPr>
            <a:stCxn id="127" idx="4"/>
            <a:endCxn id="128" idx="0"/>
          </p:cNvCxnSpPr>
          <p:nvPr/>
        </p:nvCxnSpPr>
        <p:spPr>
          <a:xfrm>
            <a:off x="2724375" y="5484800"/>
            <a:ext cx="0" cy="537600"/>
          </a:xfrm>
          <a:prstGeom prst="straightConnector1">
            <a:avLst/>
          </a:prstGeom>
          <a:noFill/>
          <a:ln cap="flat" cmpd="sng" w="9525">
            <a:solidFill>
              <a:schemeClr val="dk2"/>
            </a:solidFill>
            <a:prstDash val="solid"/>
            <a:round/>
            <a:headEnd len="med" w="med" type="none"/>
            <a:tailEnd len="med" w="med" type="none"/>
          </a:ln>
        </p:spPr>
      </p:cxnSp>
      <p:cxnSp>
        <p:nvCxnSpPr>
          <p:cNvPr id="145" name="Google Shape;145;p16"/>
          <p:cNvCxnSpPr>
            <a:stCxn id="132" idx="0"/>
            <a:endCxn id="131" idx="2"/>
          </p:cNvCxnSpPr>
          <p:nvPr/>
        </p:nvCxnSpPr>
        <p:spPr>
          <a:xfrm flipH="1" rot="10800000">
            <a:off x="3388175" y="4755750"/>
            <a:ext cx="13200" cy="558300"/>
          </a:xfrm>
          <a:prstGeom prst="straightConnector1">
            <a:avLst/>
          </a:prstGeom>
          <a:noFill/>
          <a:ln cap="flat" cmpd="sng" w="9525">
            <a:solidFill>
              <a:schemeClr val="dk2"/>
            </a:solidFill>
            <a:prstDash val="solid"/>
            <a:round/>
            <a:headEnd len="med" w="med" type="none"/>
            <a:tailEnd len="med" w="med" type="none"/>
          </a:ln>
        </p:spPr>
      </p:cxnSp>
      <p:cxnSp>
        <p:nvCxnSpPr>
          <p:cNvPr id="146" name="Google Shape;146;p16"/>
          <p:cNvCxnSpPr>
            <a:stCxn id="130" idx="4"/>
            <a:endCxn id="129" idx="0"/>
          </p:cNvCxnSpPr>
          <p:nvPr/>
        </p:nvCxnSpPr>
        <p:spPr>
          <a:xfrm>
            <a:off x="4602688" y="5505450"/>
            <a:ext cx="2400" cy="516900"/>
          </a:xfrm>
          <a:prstGeom prst="straightConnector1">
            <a:avLst/>
          </a:prstGeom>
          <a:noFill/>
          <a:ln cap="flat" cmpd="sng" w="9525">
            <a:solidFill>
              <a:schemeClr val="dk2"/>
            </a:solidFill>
            <a:prstDash val="solid"/>
            <a:round/>
            <a:headEnd len="med" w="med" type="none"/>
            <a:tailEnd len="med" w="med" type="none"/>
          </a:ln>
        </p:spPr>
      </p:cxnSp>
      <p:cxnSp>
        <p:nvCxnSpPr>
          <p:cNvPr id="147" name="Google Shape;147;p16"/>
          <p:cNvCxnSpPr>
            <a:stCxn id="133" idx="0"/>
            <a:endCxn id="135" idx="2"/>
          </p:cNvCxnSpPr>
          <p:nvPr/>
        </p:nvCxnSpPr>
        <p:spPr>
          <a:xfrm rot="10800000">
            <a:off x="5415488" y="4761225"/>
            <a:ext cx="0" cy="534900"/>
          </a:xfrm>
          <a:prstGeom prst="straightConnector1">
            <a:avLst/>
          </a:prstGeom>
          <a:noFill/>
          <a:ln cap="flat" cmpd="sng" w="9525">
            <a:solidFill>
              <a:schemeClr val="dk2"/>
            </a:solidFill>
            <a:prstDash val="solid"/>
            <a:round/>
            <a:headEnd len="med" w="med" type="none"/>
            <a:tailEnd len="med" w="med" type="none"/>
          </a:ln>
        </p:spPr>
      </p:cxnSp>
      <p:cxnSp>
        <p:nvCxnSpPr>
          <p:cNvPr id="148" name="Google Shape;148;p16"/>
          <p:cNvCxnSpPr>
            <a:stCxn id="136" idx="4"/>
            <a:endCxn id="137" idx="0"/>
          </p:cNvCxnSpPr>
          <p:nvPr/>
        </p:nvCxnSpPr>
        <p:spPr>
          <a:xfrm>
            <a:off x="6163600" y="5487525"/>
            <a:ext cx="12600" cy="534900"/>
          </a:xfrm>
          <a:prstGeom prst="straightConnector1">
            <a:avLst/>
          </a:prstGeom>
          <a:noFill/>
          <a:ln cap="flat" cmpd="sng" w="9525">
            <a:solidFill>
              <a:schemeClr val="dk2"/>
            </a:solidFill>
            <a:prstDash val="solid"/>
            <a:round/>
            <a:headEnd len="med" w="med" type="none"/>
            <a:tailEnd len="med" w="med" type="none"/>
          </a:ln>
        </p:spPr>
      </p:cxnSp>
      <p:cxnSp>
        <p:nvCxnSpPr>
          <p:cNvPr id="149" name="Google Shape;149;p16"/>
          <p:cNvCxnSpPr>
            <a:stCxn id="134" idx="0"/>
            <a:endCxn id="138" idx="2"/>
          </p:cNvCxnSpPr>
          <p:nvPr/>
        </p:nvCxnSpPr>
        <p:spPr>
          <a:xfrm rot="10800000">
            <a:off x="7253475" y="4750725"/>
            <a:ext cx="0" cy="545400"/>
          </a:xfrm>
          <a:prstGeom prst="straightConnector1">
            <a:avLst/>
          </a:prstGeom>
          <a:noFill/>
          <a:ln cap="flat" cmpd="sng" w="9525">
            <a:solidFill>
              <a:schemeClr val="dk2"/>
            </a:solidFill>
            <a:prstDash val="solid"/>
            <a:round/>
            <a:headEnd len="med" w="med" type="none"/>
            <a:tailEnd len="med" w="med" type="none"/>
          </a:ln>
        </p:spPr>
      </p:cxnSp>
      <p:cxnSp>
        <p:nvCxnSpPr>
          <p:cNvPr id="150" name="Google Shape;150;p16"/>
          <p:cNvCxnSpPr>
            <a:stCxn id="140" idx="4"/>
            <a:endCxn id="139" idx="0"/>
          </p:cNvCxnSpPr>
          <p:nvPr/>
        </p:nvCxnSpPr>
        <p:spPr>
          <a:xfrm>
            <a:off x="7935750" y="5505450"/>
            <a:ext cx="0" cy="522300"/>
          </a:xfrm>
          <a:prstGeom prst="straightConnector1">
            <a:avLst/>
          </a:prstGeom>
          <a:noFill/>
          <a:ln cap="flat" cmpd="sng" w="9525">
            <a:solidFill>
              <a:schemeClr val="dk2"/>
            </a:solidFill>
            <a:prstDash val="solid"/>
            <a:round/>
            <a:headEnd len="med" w="med" type="none"/>
            <a:tailEnd len="med" w="med" type="none"/>
          </a:ln>
        </p:spPr>
      </p:cxnSp>
      <p:sp>
        <p:nvSpPr>
          <p:cNvPr id="151" name="Google Shape;151;p16"/>
          <p:cNvSpPr/>
          <p:nvPr/>
        </p:nvSpPr>
        <p:spPr>
          <a:xfrm>
            <a:off x="8840625" y="5267800"/>
            <a:ext cx="206100" cy="191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 name="Google Shape;152;p16"/>
          <p:cNvCxnSpPr>
            <a:stCxn id="141" idx="2"/>
            <a:endCxn id="151" idx="0"/>
          </p:cNvCxnSpPr>
          <p:nvPr/>
        </p:nvCxnSpPr>
        <p:spPr>
          <a:xfrm>
            <a:off x="8925838" y="4755825"/>
            <a:ext cx="17700" cy="512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pic>
        <p:nvPicPr>
          <p:cNvPr id="157" name="Google Shape;157;p17"/>
          <p:cNvPicPr preferRelativeResize="0"/>
          <p:nvPr/>
        </p:nvPicPr>
        <p:blipFill rotWithShape="1">
          <a:blip r:embed="rId3">
            <a:alphaModFix/>
          </a:blip>
          <a:srcRect b="0" l="0" r="0" t="16756"/>
          <a:stretch/>
        </p:blipFill>
        <p:spPr>
          <a:xfrm>
            <a:off x="0" y="1148976"/>
            <a:ext cx="12192000" cy="5709026"/>
          </a:xfrm>
          <a:prstGeom prst="rect">
            <a:avLst/>
          </a:prstGeom>
          <a:noFill/>
          <a:ln>
            <a:noFill/>
          </a:ln>
        </p:spPr>
      </p:pic>
      <p:pic>
        <p:nvPicPr>
          <p:cNvPr id="158" name="Google Shape;158;p17"/>
          <p:cNvPicPr preferRelativeResize="0"/>
          <p:nvPr/>
        </p:nvPicPr>
        <p:blipFill rotWithShape="1">
          <a:blip r:embed="rId4">
            <a:alphaModFix/>
          </a:blip>
          <a:srcRect b="0" l="0" r="0" t="32359"/>
          <a:stretch/>
        </p:blipFill>
        <p:spPr>
          <a:xfrm rot="10800000">
            <a:off x="-297503" y="-385971"/>
            <a:ext cx="12788803" cy="1259675"/>
          </a:xfrm>
          <a:prstGeom prst="rect">
            <a:avLst/>
          </a:prstGeom>
          <a:noFill/>
          <a:ln>
            <a:noFill/>
          </a:ln>
        </p:spPr>
      </p:pic>
      <p:sp>
        <p:nvSpPr>
          <p:cNvPr id="159" name="Google Shape;159;p17"/>
          <p:cNvSpPr txBox="1"/>
          <p:nvPr/>
        </p:nvSpPr>
        <p:spPr>
          <a:xfrm>
            <a:off x="44599" y="128641"/>
            <a:ext cx="12100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it-IT" sz="2800">
                <a:solidFill>
                  <a:srgbClr val="1F585C"/>
                </a:solidFill>
                <a:latin typeface="Avenir"/>
                <a:ea typeface="Avenir"/>
                <a:cs typeface="Avenir"/>
                <a:sym typeface="Avenir"/>
              </a:rPr>
              <a:t>AquaGranda - Communities &amp; Venice</a:t>
            </a:r>
            <a:endParaRPr i="1" sz="1800">
              <a:solidFill>
                <a:srgbClr val="1F585C"/>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p18"/>
          <p:cNvPicPr preferRelativeResize="0"/>
          <p:nvPr/>
        </p:nvPicPr>
        <p:blipFill rotWithShape="1">
          <a:blip r:embed="rId3">
            <a:alphaModFix/>
          </a:blip>
          <a:srcRect b="0" l="0" r="0" t="0"/>
          <a:stretch/>
        </p:blipFill>
        <p:spPr>
          <a:xfrm rot="10800000">
            <a:off x="-297496" y="-396330"/>
            <a:ext cx="12788794" cy="1862297"/>
          </a:xfrm>
          <a:prstGeom prst="rect">
            <a:avLst/>
          </a:prstGeom>
          <a:noFill/>
          <a:ln>
            <a:noFill/>
          </a:ln>
        </p:spPr>
      </p:pic>
      <p:sp>
        <p:nvSpPr>
          <p:cNvPr id="165" name="Google Shape;165;p18"/>
          <p:cNvSpPr txBox="1"/>
          <p:nvPr/>
        </p:nvSpPr>
        <p:spPr>
          <a:xfrm>
            <a:off x="1658" y="-2"/>
            <a:ext cx="12188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2800">
                <a:solidFill>
                  <a:srgbClr val="1F585C"/>
                </a:solidFill>
                <a:latin typeface="Avenir"/>
                <a:ea typeface="Avenir"/>
                <a:cs typeface="Avenir"/>
                <a:sym typeface="Avenir"/>
              </a:rPr>
              <a:t>AquaGranda - Memories for Crisis Management</a:t>
            </a:r>
            <a:endParaRPr/>
          </a:p>
        </p:txBody>
      </p:sp>
      <p:pic>
        <p:nvPicPr>
          <p:cNvPr id="166" name="Google Shape;166;p18" title="memopries4crisis">
            <a:hlinkClick r:id="rId4"/>
          </p:cNvPr>
          <p:cNvPicPr preferRelativeResize="0"/>
          <p:nvPr/>
        </p:nvPicPr>
        <p:blipFill>
          <a:blip r:embed="rId5">
            <a:alphaModFix/>
          </a:blip>
          <a:stretch>
            <a:fillRect/>
          </a:stretch>
        </p:blipFill>
        <p:spPr>
          <a:xfrm>
            <a:off x="1123950" y="894500"/>
            <a:ext cx="10115550" cy="568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172" name="Google Shape;172;p19"/>
          <p:cNvPicPr preferRelativeResize="0"/>
          <p:nvPr/>
        </p:nvPicPr>
        <p:blipFill rotWithShape="1">
          <a:blip r:embed="rId3">
            <a:alphaModFix/>
          </a:blip>
          <a:srcRect b="0" l="0" r="0" t="0"/>
          <a:stretch/>
        </p:blipFill>
        <p:spPr>
          <a:xfrm>
            <a:off x="2498" y="2966"/>
            <a:ext cx="12187003" cy="6852066"/>
          </a:xfrm>
          <a:prstGeom prst="rect">
            <a:avLst/>
          </a:prstGeom>
          <a:noFill/>
          <a:ln>
            <a:noFill/>
          </a:ln>
        </p:spPr>
      </p:pic>
      <p:pic>
        <p:nvPicPr>
          <p:cNvPr descr="Immagine che contiene disegnando, segnale, luce&#10;&#10;Descrizione generata automaticamente" id="173" name="Google Shape;173;p19"/>
          <p:cNvPicPr preferRelativeResize="0"/>
          <p:nvPr/>
        </p:nvPicPr>
        <p:blipFill rotWithShape="1">
          <a:blip r:embed="rId4">
            <a:alphaModFix/>
          </a:blip>
          <a:srcRect b="0" l="0" r="0" t="0"/>
          <a:stretch/>
        </p:blipFill>
        <p:spPr>
          <a:xfrm>
            <a:off x="7202150" y="5289500"/>
            <a:ext cx="3998475" cy="1184775"/>
          </a:xfrm>
          <a:prstGeom prst="rect">
            <a:avLst/>
          </a:prstGeom>
          <a:noFill/>
          <a:ln>
            <a:noFill/>
          </a:ln>
        </p:spPr>
      </p:pic>
      <p:sp>
        <p:nvSpPr>
          <p:cNvPr id="174" name="Google Shape;174;p19"/>
          <p:cNvSpPr txBox="1"/>
          <p:nvPr/>
        </p:nvSpPr>
        <p:spPr>
          <a:xfrm>
            <a:off x="806825" y="2946250"/>
            <a:ext cx="6563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u="sng">
                <a:solidFill>
                  <a:schemeClr val="lt1"/>
                </a:solidFill>
                <a:latin typeface="Avenir"/>
                <a:ea typeface="Avenir"/>
                <a:cs typeface="Avenir"/>
                <a:sym typeface="Avenir"/>
              </a:rPr>
              <a:t>www.aquagrandainvenice.it</a:t>
            </a:r>
            <a:endParaRPr sz="2000">
              <a:solidFill>
                <a:schemeClr val="lt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